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5" r:id="rId7"/>
    <p:sldId id="262" r:id="rId8"/>
    <p:sldId id="263" r:id="rId9"/>
    <p:sldId id="267" r:id="rId10"/>
    <p:sldId id="268" r:id="rId11"/>
    <p:sldId id="259" r:id="rId12"/>
    <p:sldId id="264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5D55B-68EE-4639-A76E-DD3473D5BF7C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4E35-B950-44E6-BE68-DF988C7809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6394D5-273C-46D5-9851-BA5605B5B659}" type="datetimeFigureOut">
              <a:rPr lang="ru-RU" smtClean="0"/>
              <a:pPr/>
              <a:t>19.11.2009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6FDCE1-271A-448C-B0C4-3FAD42DF7B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6/%D0%9C%D0%B5%D0%BC%D0%BE%D1%80%D0%B8%D0%B0%D0%BB_%C2%AB%D0%A1%D0%BA%D0%BE%D1%80%D0%B1%D1%8F%D1%89%D0%B0%D1%8F_%D0%9C%D0%B0%D1%82%D1%8C_%D0%A0%D0%BE%D0%B4%D0%B8%D0%BD%D0%B0%C2%BB_(%D0%A1%D0%B5%D0%B2%D0%B5%D1%80%D0%BE%D0%B4%D0%B2%D0%B8%D0%BD%D1%81%D0%BA,_%D0%BE._%D0%AF%D0%B3%D1%80%D1%8B).JP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ru/d/de/%D0%9F%D0%B0%D0%BC%D1%8F%D1%82%D0%BD%D0%B8%D0%BA_%D0%BF%D0%B5%D1%80%D0%B2%D0%BE%D1%81%D1%82%D1%80%D0%BE%D0%B8%D1%82%D0%B5%D0%BB%D1%8F%D0%BC_%D0%A1%D0%B5%D0%B2%D0%B5%D1%80%D0%BE%D0%B4%D0%B2%D0%B8%D0%BD%D1%81%D0%BA%D0%B0.JPG" TargetMode="Externa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hkolazhizni.ru/img/content/i68/68232_o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Obelisque_alexand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A%D1%83%D0%BB%D1%8C%D0%BF%D1%82%D1%83%D1%80%D0%B0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093926" cy="30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316" y="3666931"/>
            <a:ext cx="7772400" cy="827083"/>
          </a:xfrm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50000"/>
              </a:schemeClr>
            </a:extrusionClr>
          </a:sp3d>
        </p:spPr>
        <p:txBody>
          <a:bodyPr/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памятников</a:t>
            </a:r>
            <a:endParaRPr lang="ru-RU" sz="5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5072074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Подготовили ученики 8 В класса:</a:t>
            </a:r>
            <a:endParaRPr lang="en-US" sz="1600" b="1" dirty="0" smtClea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Тюрин Владимир и Загоскин Артем</a:t>
            </a:r>
            <a:endParaRPr lang="ru-RU" sz="1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Бюст</a:t>
            </a:r>
            <a:r>
              <a:rPr lang="ru-RU" sz="2800" dirty="0" smtClean="0"/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– скульптура, изображающая грудь, плечи и голову того, кому она посвящена.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Бюст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фото бю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357554" y="2500306"/>
            <a:ext cx="2530154" cy="377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Постамент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 подставка, на которой устанавливается произведение станковой скульптуры 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ru-RU" sz="4400" u="sng" dirty="0" smtClean="0">
                <a:solidFill>
                  <a:schemeClr val="tx2">
                    <a:lumMod val="1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ст</a:t>
            </a:r>
            <a:r>
              <a:rPr lang="ru-RU" sz="4400" u="sng" dirty="0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мент</a:t>
            </a:r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146" name="Picture 2" descr="G:\Презентации Тюрина В\Постамент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4"/>
            <a:ext cx="494664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Пьедестал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- художественно оформленное основание, на котором устанавливают произведения</a:t>
            </a:r>
            <a:r>
              <a:rPr lang="en-US" sz="240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smtClean="0">
                <a:solidFill>
                  <a:schemeClr val="tx2">
                    <a:lumMod val="10000"/>
                  </a:schemeClr>
                </a:solidFill>
              </a:rPr>
              <a:t>скульптуры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П</a:t>
            </a:r>
            <a:r>
              <a:rPr lang="ru-RU" sz="4400" u="sng" dirty="0" smtClean="0">
                <a:solidFill>
                  <a:srgbClr val="00B0F0"/>
                </a:solidFill>
              </a:rPr>
              <a:t>ье</a:t>
            </a:r>
            <a:r>
              <a:rPr lang="ru-RU" sz="4400" dirty="0" smtClean="0">
                <a:solidFill>
                  <a:srgbClr val="00B0F0"/>
                </a:solidFill>
              </a:rPr>
              <a:t>д</a:t>
            </a:r>
            <a:r>
              <a:rPr lang="ru-RU" sz="4400" u="sng" dirty="0" smtClean="0">
                <a:solidFill>
                  <a:srgbClr val="00B0F0"/>
                </a:solidFill>
              </a:rPr>
              <a:t>е</a:t>
            </a:r>
            <a:r>
              <a:rPr lang="ru-RU" sz="4400" dirty="0" smtClean="0">
                <a:solidFill>
                  <a:srgbClr val="00B0F0"/>
                </a:solidFill>
              </a:rPr>
              <a:t>стал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8" name="Рисунок 7" descr="фото пьедест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143248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071546"/>
            <a:ext cx="2714644" cy="2372724"/>
          </a:xfrm>
          <a:prstGeom prst="rect">
            <a:avLst/>
          </a:prstGeom>
        </p:spPr>
      </p:pic>
      <p:pic>
        <p:nvPicPr>
          <p:cNvPr id="12" name="Picture 8" descr="Файл:Мемориал «Скорбящая Мать Родина» (Северодвинск, о. Ягры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00438"/>
            <a:ext cx="2161983" cy="30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Файл:Памятник первостроителям Северодвинска.JPG">
            <a:hlinkClick r:id="rId5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714612" y="3929066"/>
            <a:ext cx="2769642" cy="2647778"/>
          </a:xfrm>
        </p:spPr>
      </p:pic>
      <p:sp>
        <p:nvSpPr>
          <p:cNvPr id="14" name="TextBox 13"/>
          <p:cNvSpPr txBox="1"/>
          <p:nvPr/>
        </p:nvSpPr>
        <p:spPr>
          <a:xfrm>
            <a:off x="1357290" y="357166"/>
            <a:ext cx="6572296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Укажите вид памятника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72" y="357187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1142984"/>
            <a:ext cx="571504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392906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фото 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571612"/>
            <a:ext cx="1966922" cy="29503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71670" y="164305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15328" cy="5715000"/>
          </a:xfrm>
        </p:spPr>
        <p:txBody>
          <a:bodyPr>
            <a:normAutofit/>
          </a:bodyPr>
          <a:lstStyle/>
          <a:p>
            <a:pPr lvl="8">
              <a:buNone/>
            </a:pP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Проверь себя:</a:t>
            </a:r>
          </a:p>
          <a:p>
            <a:pPr lvl="8"/>
            <a:endParaRPr lang="ru-RU" sz="42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8"/>
            <a:endParaRPr lang="ru-RU" sz="42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8"/>
            <a:r>
              <a:rPr lang="ru-RU" sz="4200" dirty="0" smtClean="0">
                <a:solidFill>
                  <a:schemeClr val="tx2">
                    <a:lumMod val="90000"/>
                  </a:schemeClr>
                </a:solidFill>
              </a:rPr>
              <a:t>Барельеф – </a:t>
            </a:r>
            <a:r>
              <a:rPr lang="ru-RU" sz="4200" dirty="0" smtClean="0">
                <a:solidFill>
                  <a:srgbClr val="002060"/>
                </a:solidFill>
              </a:rPr>
              <a:t>3</a:t>
            </a:r>
          </a:p>
          <a:p>
            <a:pPr lvl="8"/>
            <a:r>
              <a:rPr lang="ru-RU" sz="4200" dirty="0" smtClean="0">
                <a:solidFill>
                  <a:schemeClr val="tx2">
                    <a:lumMod val="90000"/>
                  </a:schemeClr>
                </a:solidFill>
              </a:rPr>
              <a:t>Мемориал – </a:t>
            </a:r>
            <a:r>
              <a:rPr lang="ru-RU" sz="4200" dirty="0" smtClean="0">
                <a:solidFill>
                  <a:srgbClr val="002060"/>
                </a:solidFill>
              </a:rPr>
              <a:t>4</a:t>
            </a:r>
            <a:endParaRPr lang="ru-RU" sz="4200" dirty="0" smtClean="0">
              <a:solidFill>
                <a:srgbClr val="002060"/>
              </a:solidFill>
            </a:endParaRPr>
          </a:p>
          <a:p>
            <a:pPr lvl="8"/>
            <a:r>
              <a:rPr lang="ru-RU" sz="4200" dirty="0" smtClean="0">
                <a:solidFill>
                  <a:schemeClr val="tx2">
                    <a:lumMod val="90000"/>
                  </a:schemeClr>
                </a:solidFill>
              </a:rPr>
              <a:t>Стела – </a:t>
            </a:r>
            <a:r>
              <a:rPr lang="ru-RU" sz="4200" dirty="0" smtClean="0">
                <a:solidFill>
                  <a:srgbClr val="002060"/>
                </a:solidFill>
              </a:rPr>
              <a:t>2</a:t>
            </a:r>
          </a:p>
          <a:p>
            <a:pPr lvl="8"/>
            <a:r>
              <a:rPr lang="ru-RU" sz="4200" dirty="0" smtClean="0">
                <a:solidFill>
                  <a:schemeClr val="tx2">
                    <a:lumMod val="90000"/>
                  </a:schemeClr>
                </a:solidFill>
              </a:rPr>
              <a:t>Бюст - </a:t>
            </a:r>
            <a:r>
              <a:rPr lang="ru-RU" sz="4200" dirty="0" smtClean="0">
                <a:solidFill>
                  <a:srgbClr val="002060"/>
                </a:solidFill>
              </a:rPr>
              <a:t>1</a:t>
            </a:r>
            <a:endParaRPr lang="ru-RU" sz="4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-1571668" y="-357214"/>
            <a:ext cx="10715668" cy="6500818"/>
          </a:xfrm>
        </p:spPr>
        <p:txBody>
          <a:bodyPr>
            <a:norm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8766048" y="1600200"/>
            <a:ext cx="163670" cy="3733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15404" y="457200"/>
            <a:ext cx="47596" cy="106680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214478" y="214290"/>
            <a:ext cx="800105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ctr">
              <a:buNone/>
            </a:pP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Проверь </a:t>
            </a:r>
            <a:r>
              <a:rPr lang="ru-RU" sz="4800" dirty="0" smtClean="0">
                <a:solidFill>
                  <a:schemeClr val="bg2">
                    <a:lumMod val="75000"/>
                  </a:schemeClr>
                </a:solidFill>
              </a:rPr>
              <a:t>себя:</a:t>
            </a:r>
          </a:p>
          <a:p>
            <a:pPr lvl="8" algn="ctr">
              <a:buNone/>
            </a:pPr>
            <a:endParaRPr lang="ru-RU" sz="4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8" algn="ctr">
              <a:buNone/>
            </a:pPr>
            <a:r>
              <a:rPr lang="ru-RU" sz="3600" i="1" dirty="0" smtClean="0">
                <a:solidFill>
                  <a:srgbClr val="FFFF00"/>
                </a:solidFill>
              </a:rPr>
              <a:t>м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>
                <a:solidFill>
                  <a:srgbClr val="FFFF00"/>
                </a:solidFill>
              </a:rPr>
              <a:t>нумент п</a:t>
            </a:r>
            <a:r>
              <a:rPr lang="ru-RU" sz="3600" i="1" dirty="0" smtClean="0">
                <a:solidFill>
                  <a:srgbClr val="FF0000"/>
                </a:solidFill>
              </a:rPr>
              <a:t>ье</a:t>
            </a:r>
            <a:r>
              <a:rPr lang="ru-RU" sz="3600" i="1" dirty="0" smtClean="0">
                <a:solidFill>
                  <a:srgbClr val="FFFF00"/>
                </a:solidFill>
              </a:rPr>
              <a:t>д</a:t>
            </a:r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r>
              <a:rPr lang="ru-RU" sz="3600" i="1" dirty="0" smtClean="0">
                <a:solidFill>
                  <a:srgbClr val="FFFF00"/>
                </a:solidFill>
              </a:rPr>
              <a:t>стал</a:t>
            </a:r>
          </a:p>
          <a:p>
            <a:pPr lvl="8" algn="ctr">
              <a:buNone/>
            </a:pPr>
            <a:r>
              <a:rPr lang="ru-RU" sz="3600" i="1" dirty="0" smtClean="0">
                <a:solidFill>
                  <a:srgbClr val="FFFF00"/>
                </a:solidFill>
              </a:rPr>
              <a:t> ст</a:t>
            </a:r>
            <a:r>
              <a:rPr lang="ru-RU" sz="3600" i="1" dirty="0" smtClean="0">
                <a:solidFill>
                  <a:srgbClr val="FF0000"/>
                </a:solidFill>
              </a:rPr>
              <a:t>ел</a:t>
            </a:r>
            <a:r>
              <a:rPr lang="ru-RU" sz="3600" i="1" dirty="0" smtClean="0">
                <a:solidFill>
                  <a:srgbClr val="FFFF00"/>
                </a:solidFill>
              </a:rPr>
              <a:t>а</a:t>
            </a:r>
          </a:p>
          <a:p>
            <a:pPr lvl="8" algn="ctr">
              <a:buNone/>
            </a:pPr>
            <a:r>
              <a:rPr lang="ru-RU" sz="3600" i="1" dirty="0" smtClean="0">
                <a:solidFill>
                  <a:srgbClr val="FFFF00"/>
                </a:solidFill>
              </a:rPr>
              <a:t> 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>
                <a:solidFill>
                  <a:srgbClr val="FFFF00"/>
                </a:solidFill>
              </a:rPr>
              <a:t>б</a:t>
            </a:r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r>
              <a:rPr lang="ru-RU" sz="3600" i="1" dirty="0" smtClean="0">
                <a:solidFill>
                  <a:srgbClr val="FFFF00"/>
                </a:solidFill>
              </a:rPr>
              <a:t>лиск</a:t>
            </a:r>
          </a:p>
          <a:p>
            <a:pPr lvl="8" algn="ctr">
              <a:buNone/>
            </a:pPr>
            <a:r>
              <a:rPr lang="ru-RU" sz="3600" i="1" dirty="0" smtClean="0">
                <a:solidFill>
                  <a:srgbClr val="FFFF00"/>
                </a:solidFill>
              </a:rPr>
              <a:t> м</a:t>
            </a:r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r>
              <a:rPr lang="ru-RU" sz="3600" i="1" dirty="0" smtClean="0">
                <a:solidFill>
                  <a:srgbClr val="FFFF00"/>
                </a:solidFill>
              </a:rPr>
              <a:t>м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>
                <a:solidFill>
                  <a:srgbClr val="FFFF00"/>
                </a:solidFill>
              </a:rPr>
              <a:t>риал п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>
                <a:solidFill>
                  <a:srgbClr val="FFFF00"/>
                </a:solidFill>
              </a:rPr>
              <a:t>ст</a:t>
            </a:r>
            <a:r>
              <a:rPr lang="ru-RU" sz="3600" i="1" dirty="0" smtClean="0">
                <a:solidFill>
                  <a:srgbClr val="FF0000"/>
                </a:solidFill>
              </a:rPr>
              <a:t>а</a:t>
            </a:r>
            <a:r>
              <a:rPr lang="ru-RU" sz="3600" i="1" dirty="0" smtClean="0">
                <a:solidFill>
                  <a:srgbClr val="FFFF00"/>
                </a:solidFill>
              </a:rPr>
              <a:t>мент б</a:t>
            </a:r>
            <a:r>
              <a:rPr lang="ru-RU" sz="3600" i="1" dirty="0" smtClean="0">
                <a:solidFill>
                  <a:srgbClr val="FF0000"/>
                </a:solidFill>
              </a:rPr>
              <a:t>а</a:t>
            </a:r>
            <a:r>
              <a:rPr lang="ru-RU" sz="3600" i="1" dirty="0" smtClean="0">
                <a:solidFill>
                  <a:srgbClr val="FFFF00"/>
                </a:solidFill>
              </a:rPr>
              <a:t>р</a:t>
            </a:r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r>
              <a:rPr lang="ru-RU" sz="3600" i="1" dirty="0" smtClean="0">
                <a:solidFill>
                  <a:srgbClr val="FFFF00"/>
                </a:solidFill>
              </a:rPr>
              <a:t>лье</a:t>
            </a:r>
            <a:r>
              <a:rPr lang="ru-RU" sz="3600" i="1" dirty="0" smtClean="0">
                <a:solidFill>
                  <a:srgbClr val="FF0000"/>
                </a:solidFill>
              </a:rPr>
              <a:t>ф</a:t>
            </a:r>
            <a:r>
              <a:rPr lang="ru-RU" sz="3600" i="1" dirty="0" smtClean="0">
                <a:solidFill>
                  <a:srgbClr val="FFFF00"/>
                </a:solidFill>
              </a:rPr>
              <a:t> </a:t>
            </a:r>
          </a:p>
          <a:p>
            <a:pPr lvl="8" algn="ctr">
              <a:buNone/>
            </a:pPr>
            <a:r>
              <a:rPr lang="ru-RU" sz="3600" i="1" dirty="0" smtClean="0">
                <a:solidFill>
                  <a:srgbClr val="FFFF00"/>
                </a:solidFill>
              </a:rPr>
              <a:t>г</a:t>
            </a:r>
            <a:r>
              <a:rPr lang="ru-RU" sz="3600" i="1" dirty="0" smtClean="0">
                <a:solidFill>
                  <a:srgbClr val="FF0000"/>
                </a:solidFill>
              </a:rPr>
              <a:t>о</a:t>
            </a:r>
            <a:r>
              <a:rPr lang="ru-RU" sz="3600" i="1" dirty="0" smtClean="0">
                <a:solidFill>
                  <a:srgbClr val="FFFF00"/>
                </a:solidFill>
              </a:rPr>
              <a:t>р</a:t>
            </a:r>
            <a:r>
              <a:rPr lang="ru-RU" sz="3600" i="1" dirty="0" smtClean="0">
                <a:solidFill>
                  <a:srgbClr val="FF0000"/>
                </a:solidFill>
              </a:rPr>
              <a:t>е</a:t>
            </a:r>
            <a:r>
              <a:rPr lang="ru-RU" sz="3600" i="1" dirty="0" smtClean="0">
                <a:solidFill>
                  <a:srgbClr val="FFFF00"/>
                </a:solidFill>
              </a:rPr>
              <a:t>лье</a:t>
            </a:r>
            <a:r>
              <a:rPr lang="ru-RU" sz="3600" i="1" dirty="0" smtClean="0">
                <a:solidFill>
                  <a:srgbClr val="FF0000"/>
                </a:solidFill>
              </a:rPr>
              <a:t>ф</a:t>
            </a:r>
          </a:p>
          <a:p>
            <a:pPr lvl="8">
              <a:buNone/>
            </a:pPr>
            <a:endParaRPr lang="ru-RU" sz="48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8">
              <a:buNone/>
            </a:pPr>
            <a:endParaRPr lang="ru-RU" sz="4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Памятник</a:t>
            </a:r>
            <a:r>
              <a:rPr lang="ru-RU" dirty="0" smtClean="0"/>
              <a:t> – </a:t>
            </a:r>
            <a:r>
              <a:rPr lang="ru-RU" sz="2400" dirty="0" smtClean="0"/>
              <a:t>скульптура или архитектурное сооружение, предназначенные для увековечения реально существовавших (существующих) людей (иногда животных), исторических событий или объектов 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8194" name="Picture 2" descr="http://shkolazhizni.ru/img/content/i68/6823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2643206" cy="2071702"/>
          </a:xfrm>
          <a:prstGeom prst="rect">
            <a:avLst/>
          </a:prstGeom>
          <a:noFill/>
        </p:spPr>
      </p:pic>
      <p:pic>
        <p:nvPicPr>
          <p:cNvPr id="4" name="Picture 2" descr="http://www.bgunb.ru/bgunb/sniki/place_files/images/vladimi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4"/>
            <a:ext cx="1771650" cy="26098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Обелиск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(греч. </a:t>
            </a:r>
            <a:r>
              <a:rPr lang="ru-RU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obelískos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что значит «небольшой вертел») — сужающаяся кверху пирамида, как правило, квадратная в сечении, которая была важным элементом древнеегипетской архитектуры.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u="sng" dirty="0" smtClean="0">
                <a:solidFill>
                  <a:srgbClr val="002060"/>
                </a:solidFill>
              </a:rPr>
              <a:t>О</a:t>
            </a:r>
            <a:r>
              <a:rPr lang="ru-RU" sz="4400" b="1" i="1" dirty="0" smtClean="0">
                <a:solidFill>
                  <a:srgbClr val="002060"/>
                </a:solidFill>
              </a:rPr>
              <a:t>б</a:t>
            </a:r>
            <a:r>
              <a:rPr lang="ru-RU" sz="4400" b="1" i="1" u="sng" dirty="0" smtClean="0">
                <a:solidFill>
                  <a:srgbClr val="002060"/>
                </a:solidFill>
              </a:rPr>
              <a:t>е</a:t>
            </a:r>
            <a:r>
              <a:rPr lang="ru-RU" sz="4400" b="1" i="1" dirty="0" smtClean="0">
                <a:solidFill>
                  <a:srgbClr val="002060"/>
                </a:solidFill>
              </a:rPr>
              <a:t>лиск</a:t>
            </a:r>
            <a:endParaRPr lang="ru-RU" dirty="0"/>
          </a:p>
        </p:txBody>
      </p:sp>
      <p:pic>
        <p:nvPicPr>
          <p:cNvPr id="7172" name="Picture 4" descr="http://upload.wikimedia.org/wikipedia/commons/thumb/6/6f/Obelisque_alexander.jpg/250px-Obelisque_alexan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2381250" cy="3171826"/>
          </a:xfrm>
          <a:prstGeom prst="rect">
            <a:avLst/>
          </a:prstGeom>
          <a:noFill/>
        </p:spPr>
      </p:pic>
      <p:pic>
        <p:nvPicPr>
          <p:cNvPr id="1027" name="Picture 3" descr="G:\Презентации Тюрина В\Обелиск в Тверской облас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857496"/>
            <a:ext cx="1781177" cy="309563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Монумент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сооружение, предназначенное для увековечения людей, событий, объектов, иногда животных, а также литературных и кинематографических персонажей.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</a:t>
            </a:r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нумент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Монумент фото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357562"/>
            <a:ext cx="285752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Стела </a:t>
            </a:r>
            <a:r>
              <a:rPr lang="ru-RU" sz="2400" b="1" i="1" dirty="0" smtClean="0"/>
              <a:t>-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ru-RU" sz="2400" dirty="0" smtClean="0">
                <a:hlinkClick r:id="rId2" action="ppaction://hlinkfile" tooltip="Греческий язык"/>
              </a:rPr>
              <a:t>греч.</a:t>
            </a:r>
            <a:r>
              <a:rPr lang="ru-RU" sz="2400" dirty="0" smtClean="0"/>
              <a:t> </a:t>
            </a:r>
            <a:r>
              <a:rPr lang="ru-RU" sz="2400" dirty="0" err="1" smtClean="0"/>
              <a:t>stēlē</a:t>
            </a:r>
            <a:r>
              <a:rPr lang="ru-RU" sz="2400" dirty="0" smtClean="0"/>
              <a:t>) — каменный, мраморный или деревянный столб, плита с высеченными на нём текстами или изображениями. Устанавливается в качестве погребального или памятного знака.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Ст</a:t>
            </a:r>
            <a:r>
              <a:rPr lang="ru-RU" sz="4400" u="sng" dirty="0" smtClean="0">
                <a:solidFill>
                  <a:schemeClr val="accent5">
                    <a:lumMod val="50000"/>
                  </a:schemeClr>
                </a:solidFill>
              </a:rPr>
              <a:t>ел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а 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G:\Презентации Тюрина В\normal_st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190500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Статуя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action="ppaction://hlinkfile" tooltip="Латинский язык"/>
              </a:rPr>
              <a:t>лат.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statua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один из основных видов 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action="ppaction://hlinkfile" tooltip="Скульптура"/>
              </a:rPr>
              <a:t>скульптуры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Обычно являют скульптурное изображение человеческой фигуры или животного (реже — какого-либо фантастического существа).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Статуя</a:t>
            </a:r>
            <a:endParaRPr lang="ru-RU" dirty="0"/>
          </a:p>
        </p:txBody>
      </p:sp>
      <p:pic>
        <p:nvPicPr>
          <p:cNvPr id="3074" name="Picture 2" descr="G:\Презентации Тюрина В\Статуя Родины-матер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4"/>
            <a:ext cx="2779727" cy="261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Барельеф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- вид скульптуры, в котором выпуклое изображение выступает над плоскостью фона, как правило, не более чем на половину объёма.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Б</a:t>
            </a:r>
            <a:r>
              <a:rPr lang="ru-RU" sz="4400" u="sng" dirty="0" smtClean="0">
                <a:solidFill>
                  <a:srgbClr val="0070C0"/>
                </a:solidFill>
              </a:rPr>
              <a:t>а</a:t>
            </a:r>
            <a:r>
              <a:rPr lang="ru-RU" sz="4400" dirty="0" smtClean="0">
                <a:solidFill>
                  <a:srgbClr val="0070C0"/>
                </a:solidFill>
              </a:rPr>
              <a:t>р</a:t>
            </a:r>
            <a:r>
              <a:rPr lang="ru-RU" sz="4400" u="sng" dirty="0" smtClean="0">
                <a:solidFill>
                  <a:srgbClr val="0070C0"/>
                </a:solidFill>
              </a:rPr>
              <a:t>е</a:t>
            </a:r>
            <a:r>
              <a:rPr lang="ru-RU" sz="4400" dirty="0" smtClean="0">
                <a:solidFill>
                  <a:srgbClr val="0070C0"/>
                </a:solidFill>
              </a:rPr>
              <a:t>лье</a:t>
            </a:r>
            <a:r>
              <a:rPr lang="ru-RU" sz="4400" u="sng" dirty="0" smtClean="0">
                <a:solidFill>
                  <a:srgbClr val="0070C0"/>
                </a:solidFill>
              </a:rPr>
              <a:t>ф</a:t>
            </a:r>
            <a:endParaRPr lang="ru-RU" u="sng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фото барелье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857496"/>
            <a:ext cx="500066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Горельеф</a:t>
            </a:r>
            <a:r>
              <a:rPr lang="ru-RU" dirty="0" smtClean="0"/>
              <a:t> </a:t>
            </a:r>
            <a:r>
              <a:rPr lang="ru-RU" sz="2400" dirty="0" smtClean="0"/>
              <a:t>- вид скульптуры, в котором выпуклое изображение выступает над плоскостью фона более, чем на половину объема.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4800" u="sng" dirty="0" smtClean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р</a:t>
            </a:r>
            <a:r>
              <a:rPr lang="ru-RU" sz="4800" u="sng" dirty="0" smtClean="0">
                <a:solidFill>
                  <a:schemeClr val="accent2">
                    <a:lumMod val="50000"/>
                  </a:schemeClr>
                </a:solidFill>
              </a:rPr>
              <a:t>е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лье</a:t>
            </a:r>
            <a:r>
              <a:rPr lang="ru-RU" sz="4800" u="sng" dirty="0" smtClean="0">
                <a:solidFill>
                  <a:schemeClr val="accent2">
                    <a:lumMod val="50000"/>
                  </a:schemeClr>
                </a:solidFill>
              </a:rPr>
              <a:t>ф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G:\Презентации Тюрина В\фото го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31750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Мемориал –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памятник жертвам либо памяти кого-либо. </a:t>
            </a:r>
          </a:p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sz="4400" u="sng" dirty="0" smtClean="0">
                <a:solidFill>
                  <a:schemeClr val="accent5">
                    <a:lumMod val="50000"/>
                  </a:schemeClr>
                </a:solidFill>
              </a:rPr>
              <a:t>е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sz="4400" u="sng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риал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800px-Мемориа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78647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428</TotalTime>
  <Words>248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Виды памятников</vt:lpstr>
      <vt:lpstr>Слайд 2</vt:lpstr>
      <vt:lpstr>Обелиск</vt:lpstr>
      <vt:lpstr>Монумент</vt:lpstr>
      <vt:lpstr>Стела </vt:lpstr>
      <vt:lpstr>Статуя</vt:lpstr>
      <vt:lpstr>Барельеф</vt:lpstr>
      <vt:lpstr>Горельеф</vt:lpstr>
      <vt:lpstr>Мемориал</vt:lpstr>
      <vt:lpstr>Бюст</vt:lpstr>
      <vt:lpstr>Постамент</vt:lpstr>
      <vt:lpstr>Пьедестал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</dc:title>
  <dc:creator>Admin</dc:creator>
  <cp:lastModifiedBy>St.Alex</cp:lastModifiedBy>
  <cp:revision>49</cp:revision>
  <dcterms:created xsi:type="dcterms:W3CDTF">2009-11-01T06:06:26Z</dcterms:created>
  <dcterms:modified xsi:type="dcterms:W3CDTF">2009-11-19T12:02:11Z</dcterms:modified>
</cp:coreProperties>
</file>