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0" r:id="rId2"/>
    <p:sldId id="279" r:id="rId3"/>
    <p:sldId id="257" r:id="rId4"/>
    <p:sldId id="296" r:id="rId5"/>
    <p:sldId id="308" r:id="rId6"/>
    <p:sldId id="309" r:id="rId7"/>
    <p:sldId id="310" r:id="rId8"/>
    <p:sldId id="311" r:id="rId9"/>
    <p:sldId id="312" r:id="rId10"/>
    <p:sldId id="313" r:id="rId11"/>
    <p:sldId id="315" r:id="rId12"/>
    <p:sldId id="314" r:id="rId13"/>
    <p:sldId id="316" r:id="rId14"/>
    <p:sldId id="318" r:id="rId15"/>
    <p:sldId id="319" r:id="rId16"/>
    <p:sldId id="320" r:id="rId17"/>
    <p:sldId id="322" r:id="rId18"/>
  </p:sldIdLst>
  <p:sldSz cx="9144000" cy="6858000" type="screen4x3"/>
  <p:notesSz cx="6858000" cy="9144000"/>
  <p:photoAlbum layout="1picTitle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7243" autoAdjust="0"/>
  </p:normalViewPr>
  <p:slideViewPr>
    <p:cSldViewPr>
      <p:cViewPr>
        <p:scale>
          <a:sx n="100" d="100"/>
          <a:sy n="100" d="100"/>
        </p:scale>
        <p:origin x="-516" y="11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9" d="100"/>
          <a:sy n="39" d="100"/>
        </p:scale>
        <p:origin x="-156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7D9EE-972A-4822-AB99-02401D74115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619ED-AF2D-4136-BD8D-49A156D08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B6734-300A-460C-9557-6741887A0410}" type="datetimeFigureOut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1DD64-3DB6-401B-850C-90E028C430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1DD64-3DB6-401B-850C-90E028C4303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1603-CBEC-4128-B90F-E6138F967124}" type="datetimeFigureOut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363-C339-460B-AD2A-A7536E5440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1603-CBEC-4128-B90F-E6138F967124}" type="datetimeFigureOut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363-C339-460B-AD2A-A7536E5440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1603-CBEC-4128-B90F-E6138F967124}" type="datetimeFigureOut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363-C339-460B-AD2A-A7536E5440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3F2B8-96C5-4062-A9EB-FEF4274EC7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1603-CBEC-4128-B90F-E6138F967124}" type="datetimeFigureOut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363-C339-460B-AD2A-A7536E5440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1603-CBEC-4128-B90F-E6138F967124}" type="datetimeFigureOut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363-C339-460B-AD2A-A7536E5440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1603-CBEC-4128-B90F-E6138F967124}" type="datetimeFigureOut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363-C339-460B-AD2A-A7536E5440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1603-CBEC-4128-B90F-E6138F967124}" type="datetimeFigureOut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363-C339-460B-AD2A-A7536E5440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1603-CBEC-4128-B90F-E6138F967124}" type="datetimeFigureOut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363-C339-460B-AD2A-A7536E5440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1603-CBEC-4128-B90F-E6138F967124}" type="datetimeFigureOut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363-C339-460B-AD2A-A7536E5440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1603-CBEC-4128-B90F-E6138F967124}" type="datetimeFigureOut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363-C339-460B-AD2A-A7536E5440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1603-CBEC-4128-B90F-E6138F967124}" type="datetimeFigureOut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363-C339-460B-AD2A-A7536E5440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1603-CBEC-4128-B90F-E6138F967124}" type="datetimeFigureOut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F6363-C339-460B-AD2A-A7536E5440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SWScan00038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WScan00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0"/>
            <a:ext cx="878684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Организация  научно-исследовательской и проектной деятельности</a:t>
            </a:r>
            <a:endParaRPr lang="ru-RU" sz="32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latin typeface="Comic Sans MS" pitchFamily="66" charset="0"/>
              </a:rPr>
              <a:t>экспедиции</a:t>
            </a:r>
            <a:r>
              <a:rPr lang="ru-RU" sz="3200" dirty="0" smtClean="0">
                <a:latin typeface="Comic Sans MS" pitchFamily="66" charset="0"/>
              </a:rPr>
              <a:t> (фольклорные, экологические, археологические и др.);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latin typeface="Comic Sans MS" pitchFamily="66" charset="0"/>
              </a:rPr>
              <a:t>предметные олимпиады;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latin typeface="Comic Sans MS" pitchFamily="66" charset="0"/>
              </a:rPr>
              <a:t>конкурсы социальных и творческих проектов;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latin typeface="Comic Sans MS" pitchFamily="66" charset="0"/>
              </a:rPr>
              <a:t>ученические научные общества;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latin typeface="Comic Sans MS" pitchFamily="66" charset="0"/>
              </a:rPr>
              <a:t>научно-исследовательская и поисковая деятельность на базе музеев </a:t>
            </a:r>
          </a:p>
          <a:p>
            <a:pPr>
              <a:buFont typeface="Wingdings" pitchFamily="2" charset="2"/>
              <a:buChar char="v"/>
            </a:pPr>
            <a:endParaRPr lang="ru-RU" sz="32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00032" y="0"/>
            <a:ext cx="8215369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Использование  регионального компонента  на уроках русского языка ставит  своей целью: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обогащение активного и пассивного словарного запаса учащихся;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формирование умения пользоваться языком  во всех  общественных сферах его применения;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воспитания  бережного отношения  и  интереса к языку, культуре, этнографии родного края;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познакомить с изобразительными возможностями диалектных слов.</a:t>
            </a:r>
          </a:p>
          <a:p>
            <a:endParaRPr lang="ru-RU" sz="28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57157" y="428604"/>
            <a:ext cx="8215367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Методические рекомендации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   </a:t>
            </a:r>
            <a:r>
              <a:rPr lang="ru-RU" sz="2800" b="1" dirty="0" smtClean="0"/>
              <a:t>1.Раздел «Русский язык» рекомендуется включать в курс «</a:t>
            </a:r>
            <a:r>
              <a:rPr lang="ru-RU" sz="2800" b="1" dirty="0" err="1" smtClean="0"/>
              <a:t>Кубановедение</a:t>
            </a:r>
            <a:r>
              <a:rPr lang="ru-RU" sz="2800" b="1" dirty="0" smtClean="0"/>
              <a:t>» в последней четверти 5 класса, после усвоения учащимися раздела «Лексика».  </a:t>
            </a:r>
          </a:p>
          <a:p>
            <a:r>
              <a:rPr lang="ru-RU" sz="2800" b="1" dirty="0" smtClean="0"/>
              <a:t>   2. Местный материал вводится в учебный курс  исключительно на практическом, адаптированном уровне.</a:t>
            </a:r>
          </a:p>
          <a:p>
            <a:r>
              <a:rPr lang="ru-RU" sz="2800" b="1" dirty="0" smtClean="0"/>
              <a:t>  3. Не  следует перегружать учащихся  недоступной им научной терминологией по диалектологии, фразеологии и ономастике.</a:t>
            </a:r>
          </a:p>
          <a:p>
            <a:r>
              <a:rPr lang="ru-RU" sz="2800" b="1" dirty="0" smtClean="0"/>
              <a:t>   4.Вся работа строится  на материале  постоянного  сопоставления диалектных и литературных слов и их форм. </a:t>
            </a:r>
            <a:endParaRPr lang="ru-RU" sz="28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642918"/>
            <a:ext cx="80724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                         </a:t>
            </a:r>
            <a:r>
              <a:rPr lang="ru-RU" sz="4000" dirty="0" smtClean="0">
                <a:latin typeface="Comic Sans MS" pitchFamily="66" charset="0"/>
              </a:rPr>
              <a:t>Знание родного   края – наша сила и величие Родины.</a:t>
            </a:r>
          </a:p>
          <a:p>
            <a:r>
              <a:rPr lang="ru-RU" sz="4000" dirty="0" smtClean="0">
                <a:latin typeface="Comic Sans MS" pitchFamily="66" charset="0"/>
              </a:rPr>
              <a:t>                              Ф.А.Щербина</a:t>
            </a:r>
            <a:endParaRPr lang="ru-RU" sz="4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Научно-методическое обеспечение для использования  регионального компонента  на уроках русского языка</a:t>
            </a:r>
            <a:endParaRPr lang="ru-RU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WScan00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0"/>
            <a:ext cx="2571768" cy="4071942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3" name="Рисунок 2" descr="SWScan00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0"/>
            <a:ext cx="2143140" cy="3357586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4" name="Рисунок 3" descr="SWScan00_0.t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0"/>
            <a:ext cx="2357454" cy="3376872"/>
          </a:xfrm>
          <a:prstGeom prst="rect">
            <a:avLst/>
          </a:prstGeom>
        </p:spPr>
      </p:pic>
      <p:pic>
        <p:nvPicPr>
          <p:cNvPr id="5" name="Рисунок 4" descr="SWScan00_0.t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794" y="1714488"/>
            <a:ext cx="2643206" cy="3500438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pic>
        <p:nvPicPr>
          <p:cNvPr id="7" name="Рисунок 6" descr="SWScan00_0.t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929042"/>
            <a:ext cx="2601890" cy="2928958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  <p:pic>
        <p:nvPicPr>
          <p:cNvPr id="8" name="Рисунок 7" descr="SWScan00_0.t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4612" y="3214686"/>
            <a:ext cx="2071702" cy="3071834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  <p:pic>
        <p:nvPicPr>
          <p:cNvPr id="11" name="Рисунок 10" descr="Копия SW_0.t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3438" y="3429000"/>
            <a:ext cx="2214579" cy="300042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WScan00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43206" cy="3643338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  <p:pic>
        <p:nvPicPr>
          <p:cNvPr id="3" name="Рисунок 2" descr="SWScan00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2857496"/>
            <a:ext cx="3286148" cy="4000504"/>
          </a:xfrm>
          <a:prstGeom prst="rect">
            <a:avLst/>
          </a:prstGeom>
        </p:spPr>
      </p:pic>
      <p:pic>
        <p:nvPicPr>
          <p:cNvPr id="7" name="Рисунок 6" descr="SWScan00_0.t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0"/>
            <a:ext cx="2357454" cy="2714572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8" name="Рисунок 7" descr="SWScan00_0.t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0"/>
            <a:ext cx="2328448" cy="3071858"/>
          </a:xfrm>
          <a:prstGeom prst="rect">
            <a:avLst/>
          </a:prstGeom>
        </p:spPr>
      </p:pic>
      <p:pic>
        <p:nvPicPr>
          <p:cNvPr id="6" name="Рисунок 5" descr="SWScan00_0.t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714752"/>
            <a:ext cx="1928794" cy="2714644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  <p:pic>
        <p:nvPicPr>
          <p:cNvPr id="9" name="Рисунок 8" descr="SWScan00_0.t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00794" y="928670"/>
            <a:ext cx="2643206" cy="3643314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  <p:pic>
        <p:nvPicPr>
          <p:cNvPr id="10" name="Рисунок 9" descr="SWScan00_0.t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0694" y="3357538"/>
            <a:ext cx="2500297" cy="3500462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WScan00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14644" cy="3214710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3" name="Рисунок 2" descr="SWScan00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0"/>
            <a:ext cx="2428892" cy="2928934"/>
          </a:xfrm>
          <a:prstGeom prst="rect">
            <a:avLst/>
          </a:prstGeom>
        </p:spPr>
      </p:pic>
      <p:pic>
        <p:nvPicPr>
          <p:cNvPr id="4" name="Рисунок 3" descr="SWScan00_0.t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0"/>
            <a:ext cx="2703464" cy="3714776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6" name="Рисунок 5" descr="SWScan00_0.t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3214662"/>
            <a:ext cx="2714612" cy="3643338"/>
          </a:xfrm>
          <a:prstGeom prst="rect">
            <a:avLst/>
          </a:prstGeom>
        </p:spPr>
      </p:pic>
      <p:pic>
        <p:nvPicPr>
          <p:cNvPr id="8" name="Рисунок 7" descr="SWScan00_0.t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3214662"/>
            <a:ext cx="2933972" cy="3643338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pic>
        <p:nvPicPr>
          <p:cNvPr id="9" name="Рисунок 8" descr="SWScan00_0.t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86446" y="3786190"/>
            <a:ext cx="2143140" cy="3071810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  <p:pic>
        <p:nvPicPr>
          <p:cNvPr id="10" name="Рисунок 9" descr="SWScan00_0.t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6578" y="0"/>
            <a:ext cx="2357422" cy="3571900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WScan00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85842"/>
            <a:ext cx="9144000" cy="7643842"/>
          </a:xfrm>
          <a:prstGeom prst="rect">
            <a:avLst/>
          </a:prstGeom>
        </p:spPr>
      </p:pic>
      <p:pic>
        <p:nvPicPr>
          <p:cNvPr id="6" name="Рисунок 5" descr="SWScan00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0"/>
            <a:ext cx="2998131" cy="364331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b="1" dirty="0" smtClean="0"/>
              <a:t>Обобщение опыта учителя русского языка и литературы </a:t>
            </a:r>
          </a:p>
          <a:p>
            <a:r>
              <a:rPr lang="ru-RU" sz="2400" b="1" dirty="0" smtClean="0"/>
              <a:t>Васильевой</a:t>
            </a:r>
            <a:r>
              <a:rPr lang="ru-RU" sz="2000" b="1" dirty="0" smtClean="0"/>
              <a:t> </a:t>
            </a:r>
            <a:r>
              <a:rPr lang="ru-RU" sz="2400" b="1" dirty="0" smtClean="0"/>
              <a:t>Людмилы Ивановны</a:t>
            </a:r>
          </a:p>
          <a:p>
            <a:r>
              <a:rPr lang="ru-RU" sz="2400" b="1" dirty="0" smtClean="0"/>
              <a:t> </a:t>
            </a:r>
            <a:r>
              <a:rPr lang="ru-RU" sz="2000" b="1" dirty="0" smtClean="0"/>
              <a:t>по теме</a:t>
            </a:r>
          </a:p>
          <a:p>
            <a:r>
              <a:rPr lang="ru-RU" sz="2000" b="1" dirty="0" smtClean="0"/>
              <a:t>«</a:t>
            </a:r>
            <a:r>
              <a:rPr lang="ru-RU" sz="2800" b="1" i="1" dirty="0" smtClean="0"/>
              <a:t>Использование регионального компонента на уроках русского языка»</a:t>
            </a:r>
          </a:p>
          <a:p>
            <a:endParaRPr lang="ru-RU" sz="2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428625" y="0"/>
            <a:ext cx="8715375" cy="650081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Муниципальное общеобразовательное учреждение  средняя общеобразовательная школа №21 с.Пушкинского МО </a:t>
            </a:r>
            <a:r>
              <a:rPr lang="ru-RU" b="1" dirty="0" err="1" smtClean="0"/>
              <a:t>Гулькевичский</a:t>
            </a:r>
            <a:r>
              <a:rPr lang="ru-RU" b="1" dirty="0" smtClean="0"/>
              <a:t> район   Краснодарского края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071934" y="2571744"/>
            <a:ext cx="464343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олубые холмы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Региональный компонент </a:t>
            </a:r>
            <a:b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</a:b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государственного стандарта общего образования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Кузнечевский мос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rgbClr val="FF3300"/>
                </a:solidFill>
                <a:latin typeface="Comic Sans MS" pitchFamily="66" charset="0"/>
              </a:rPr>
              <a:t>Главные принципы реализации регионального компонента содержания образования:</a:t>
            </a:r>
            <a:r>
              <a:rPr lang="ru-RU" sz="3200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79613" y="1773238"/>
            <a:ext cx="6911975" cy="4525962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принцип </a:t>
            </a:r>
            <a:r>
              <a:rPr lang="ru-RU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региональности</a:t>
            </a: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</a:p>
          <a:p>
            <a:pPr algn="just" eaLnBrk="1" hangingPunct="1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принцип </a:t>
            </a:r>
            <a:r>
              <a:rPr lang="ru-RU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гуманизации</a:t>
            </a: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</a:p>
          <a:p>
            <a:pPr algn="just" eaLnBrk="1" hangingPunct="1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принцип историзма;</a:t>
            </a:r>
          </a:p>
          <a:p>
            <a:pPr algn="just" eaLnBrk="1" hangingPunct="1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принцип комплексности и </a:t>
            </a:r>
            <a:r>
              <a:rPr lang="ru-RU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интегративности</a:t>
            </a: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</a:p>
          <a:p>
            <a:pPr algn="just" eaLnBrk="1" hangingPunct="1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принцип </a:t>
            </a:r>
            <a:r>
              <a:rPr lang="ru-RU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экологизации</a:t>
            </a: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pic>
        <p:nvPicPr>
          <p:cNvPr id="5" name="Рисунок 4" descr="SWScan00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3999" cy="73580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rgbClr val="FF3300"/>
              </a:solidFill>
              <a:latin typeface="Comic Sans MS" pitchFamily="66" charset="0"/>
            </a:endParaRPr>
          </a:p>
          <a:p>
            <a:pPr algn="ctr"/>
            <a:endParaRPr lang="ru-RU" sz="4400" b="1" dirty="0" smtClean="0">
              <a:solidFill>
                <a:srgbClr val="FF3300"/>
              </a:solidFill>
              <a:latin typeface="Comic Sans MS" pitchFamily="66" charset="0"/>
            </a:endParaRPr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0" y="0"/>
            <a:ext cx="9572596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3300"/>
                </a:solidFill>
                <a:latin typeface="Comic Sans MS" pitchFamily="66" charset="0"/>
              </a:rPr>
              <a:t>Способы реализации регионального компонента в образовательном процессе: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введение учебного предмета как предмета регионального компонента </a:t>
            </a:r>
          </a:p>
          <a:p>
            <a:pPr>
              <a:defRPr/>
            </a:pPr>
            <a:r>
              <a:rPr lang="ru-RU" sz="3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учебный план ОУ;</a:t>
            </a:r>
            <a:endParaRPr lang="ru-RU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3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включение регионального содержания </a:t>
            </a:r>
          </a:p>
          <a:p>
            <a:pPr>
              <a:defRPr/>
            </a:pPr>
            <a:r>
              <a:rPr lang="ru-RU" sz="3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базовое</a:t>
            </a: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углублённое изучение регионального содержания через учебные курсы, факультативы, образовательные модули, элективные курсы</a:t>
            </a:r>
            <a:endParaRPr lang="ru-RU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sz="4400" b="1" dirty="0" smtClean="0">
              <a:solidFill>
                <a:srgbClr val="FF3300"/>
              </a:solidFill>
              <a:latin typeface="Comic Sans MS" pitchFamily="66" charset="0"/>
            </a:endParaRPr>
          </a:p>
          <a:p>
            <a:pPr algn="ctr"/>
            <a:endParaRPr lang="ru-RU" sz="4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Кузнечевский мос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200" b="1" smtClean="0">
                <a:solidFill>
                  <a:srgbClr val="FF3300"/>
                </a:solidFill>
                <a:latin typeface="Comic Sans MS" pitchFamily="66" charset="0"/>
              </a:rPr>
              <a:t>Главные принципы реализации регионального компонента содержания образования:</a:t>
            </a:r>
            <a:r>
              <a:rPr lang="ru-RU" sz="320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8891589" cy="629920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Принцип </a:t>
            </a:r>
            <a:r>
              <a:rPr lang="ru-RU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региональности</a:t>
            </a: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</a:p>
          <a:p>
            <a:pPr algn="just" eaLnBrk="1" hangingPunct="1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Принцип </a:t>
            </a:r>
            <a:r>
              <a:rPr lang="ru-RU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гуманизации</a:t>
            </a: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</a:p>
          <a:p>
            <a:pPr algn="just" eaLnBrk="1" hangingPunct="1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Принцип историзма;</a:t>
            </a:r>
          </a:p>
          <a:p>
            <a:pPr algn="just" eaLnBrk="1" hangingPunct="1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Принцип комплексности и </a:t>
            </a:r>
            <a:r>
              <a:rPr lang="ru-RU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интегративности</a:t>
            </a: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</a:p>
          <a:p>
            <a:pPr algn="just" eaLnBrk="1" hangingPunct="1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Принцип </a:t>
            </a:r>
            <a:r>
              <a:rPr lang="ru-RU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экологизации</a:t>
            </a: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pic>
        <p:nvPicPr>
          <p:cNvPr id="5" name="Рисунок 4" descr="SWScan00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28659" y="0"/>
            <a:ext cx="9572659" cy="7429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57166"/>
            <a:ext cx="8786842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соответствии с  приказом ДОН от 14 декабря 2004 года №01.8/2228 «Об </a:t>
            </a:r>
            <a:r>
              <a:rPr lang="ru-RU" sz="1600" b="1" spc="50" dirty="0" smtClean="0">
                <a:ln w="11430"/>
              </a:rPr>
              <a:t>утверждении обязательного минимума содержания общего образования по </a:t>
            </a:r>
            <a:r>
              <a:rPr lang="ru-RU" sz="1600" b="1" spc="50" dirty="0" err="1" smtClean="0">
                <a:ln w="11430"/>
              </a:rPr>
              <a:t>кубановедению</a:t>
            </a:r>
            <a:r>
              <a:rPr lang="ru-RU" sz="1600" b="1" spc="50" dirty="0" smtClean="0">
                <a:ln w="11430"/>
              </a:rPr>
              <a:t>»  данный документ определяет минимум учебного материала, который является смысловым стержнем для самостоятельной учебной дисциплины – курса «</a:t>
            </a:r>
            <a:r>
              <a:rPr lang="ru-RU" sz="1600" b="1" spc="50" dirty="0" err="1" smtClean="0">
                <a:ln w="11430"/>
              </a:rPr>
              <a:t>Кубановедение</a:t>
            </a:r>
            <a:r>
              <a:rPr lang="ru-RU" sz="1600" b="1" spc="50" dirty="0" smtClean="0">
                <a:ln w="11430"/>
              </a:rPr>
              <a:t>»  и одновременно для 10-15% содержания от объёма федеральных программ.  </a:t>
            </a:r>
          </a:p>
          <a:p>
            <a:pPr algn="just"/>
            <a:r>
              <a:rPr lang="ru-RU" sz="1600" b="1" spc="50" dirty="0" smtClean="0">
                <a:ln w="11430"/>
              </a:rPr>
              <a:t>   Обязательный минимум содержания общего образования по </a:t>
            </a:r>
            <a:r>
              <a:rPr lang="ru-RU" sz="1600" b="1" spc="50" dirty="0" err="1" smtClean="0">
                <a:ln w="11430"/>
              </a:rPr>
              <a:t>кубановедению</a:t>
            </a:r>
            <a:r>
              <a:rPr lang="ru-RU" sz="1600" b="1" spc="50" dirty="0" smtClean="0">
                <a:ln w="11430"/>
              </a:rPr>
              <a:t> является важным средством реализации концептуальных положений, сформулированных в законе Российской Федерации «Об образовании».</a:t>
            </a:r>
          </a:p>
          <a:p>
            <a:pPr algn="just"/>
            <a:r>
              <a:rPr lang="ru-RU" sz="1600" b="1" spc="50" dirty="0" smtClean="0">
                <a:ln w="11430"/>
              </a:rPr>
              <a:t>  основополагающая идея закона 0 органическое единство интересов личности, общества и государства в деле воспитания  гражданина России.</a:t>
            </a:r>
          </a:p>
          <a:p>
            <a:pPr algn="just"/>
            <a:r>
              <a:rPr lang="ru-RU" sz="1600" b="1" spc="50" dirty="0" smtClean="0">
                <a:ln w="11430"/>
              </a:rPr>
              <a:t>     Обязательный минимум содержания общего образования по </a:t>
            </a:r>
            <a:r>
              <a:rPr lang="ru-RU" sz="1600" b="1" spc="50" dirty="0" err="1" smtClean="0">
                <a:ln w="11430"/>
              </a:rPr>
              <a:t>кубановедению</a:t>
            </a:r>
            <a:r>
              <a:rPr lang="ru-RU" sz="1600" b="1" spc="50" dirty="0" smtClean="0">
                <a:ln w="11430"/>
              </a:rPr>
              <a:t> позволяет на качественно новом уровне реализовать в практической деятельности принципы государственной политики и общие требования к содержанию образования, сформулированные в законе РФ «Об образовании»:</a:t>
            </a:r>
          </a:p>
          <a:p>
            <a:pPr lvl="1" algn="just">
              <a:buFont typeface="Wingdings" pitchFamily="2" charset="2"/>
              <a:buChar char="§"/>
            </a:pPr>
            <a:r>
              <a:rPr lang="ru-RU" sz="1600" b="1" spc="50" dirty="0" smtClean="0">
                <a:ln w="11430"/>
              </a:rPr>
              <a:t>воспитание гражданственности и любви к Родине;</a:t>
            </a:r>
          </a:p>
          <a:p>
            <a:pPr lvl="1" algn="just">
              <a:buFont typeface="Wingdings" pitchFamily="2" charset="2"/>
              <a:buChar char="§"/>
            </a:pPr>
            <a:r>
              <a:rPr lang="ru-RU" sz="1600" b="1" spc="50" dirty="0" smtClean="0">
                <a:ln w="11430"/>
              </a:rPr>
              <a:t>защита  системой образования национальных культур и региональных культурных традиций в условиях многонационального государства;</a:t>
            </a:r>
          </a:p>
          <a:p>
            <a:pPr lvl="1" algn="just">
              <a:buFont typeface="Wingdings" pitchFamily="2" charset="2"/>
              <a:buChar char="§"/>
            </a:pPr>
            <a:r>
              <a:rPr lang="ru-RU" sz="1600" b="1" spc="50" dirty="0" smtClean="0">
                <a:ln w="11430"/>
              </a:rPr>
              <a:t>формирование у учащихся картины мира, адекватной современному уровню знаний;</a:t>
            </a:r>
          </a:p>
          <a:p>
            <a:pPr lvl="1" algn="just">
              <a:buFont typeface="Wingdings" pitchFamily="2" charset="2"/>
              <a:buChar char="§"/>
            </a:pPr>
            <a:r>
              <a:rPr lang="ru-RU" sz="1600" b="1" spc="50" dirty="0" smtClean="0">
                <a:ln w="11430"/>
              </a:rPr>
              <a:t>формирование мировоззренческой, нравственной, экономической, социальной, политической, экологической культуры;</a:t>
            </a:r>
          </a:p>
          <a:p>
            <a:pPr lvl="1" algn="just">
              <a:buFont typeface="Wingdings" pitchFamily="2" charset="2"/>
              <a:buChar char="§"/>
            </a:pPr>
            <a:r>
              <a:rPr lang="ru-RU" sz="1600" b="1" spc="50" dirty="0" smtClean="0">
                <a:ln w="11430"/>
              </a:rPr>
              <a:t>содействие взаимопониманию и сотрудничеству между людьми, различными этническими, религиозными и социальными группами;</a:t>
            </a:r>
          </a:p>
          <a:p>
            <a:pPr lvl="1" algn="just">
              <a:buFont typeface="Wingdings" pitchFamily="2" charset="2"/>
              <a:buChar char="§"/>
            </a:pPr>
            <a:r>
              <a:rPr lang="ru-RU" sz="1600" b="1" spc="50" dirty="0" err="1" smtClean="0">
                <a:ln w="11430"/>
              </a:rPr>
              <a:t>гуманизация</a:t>
            </a:r>
            <a:r>
              <a:rPr lang="ru-RU" sz="1600" b="1" spc="50" dirty="0" smtClean="0">
                <a:ln w="11430"/>
              </a:rPr>
              <a:t> и </a:t>
            </a:r>
            <a:r>
              <a:rPr lang="ru-RU" sz="1600" b="1" spc="50" dirty="0" err="1" smtClean="0">
                <a:ln w="11430"/>
              </a:rPr>
              <a:t>гуманитаризация</a:t>
            </a:r>
            <a:r>
              <a:rPr lang="ru-RU" sz="1600" b="1" spc="50" dirty="0" smtClean="0">
                <a:ln w="11430"/>
              </a:rPr>
              <a:t> процесса образования.</a:t>
            </a:r>
          </a:p>
          <a:p>
            <a:pPr algn="just">
              <a:buFont typeface="Wingdings" pitchFamily="2" charset="2"/>
              <a:buChar char="§"/>
            </a:pPr>
            <a:endParaRPr lang="ru-RU" sz="1600" b="1" spc="50" dirty="0" smtClean="0">
              <a:ln w="11430"/>
              <a:solidFill>
                <a:srgbClr val="C00000"/>
              </a:solidFill>
            </a:endParaRPr>
          </a:p>
          <a:p>
            <a:pPr algn="just"/>
            <a:endParaRPr lang="ru-RU" sz="1600" b="1" spc="50" dirty="0" smtClean="0">
              <a:ln w="11430"/>
              <a:solidFill>
                <a:srgbClr val="C00000"/>
              </a:solidFill>
            </a:endParaRPr>
          </a:p>
          <a:p>
            <a:pPr algn="just"/>
            <a:endParaRPr lang="ru-RU" sz="1600" b="1" spc="50" dirty="0" smtClean="0">
              <a:ln w="11430"/>
              <a:solidFill>
                <a:srgbClr val="C00000"/>
              </a:solidFill>
            </a:endParaRPr>
          </a:p>
          <a:p>
            <a:pPr algn="just"/>
            <a:endParaRPr lang="ru-RU" sz="1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WScan00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00090"/>
            <a:ext cx="9144000" cy="73580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348" y="-500090"/>
            <a:ext cx="9215438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4400" dirty="0" smtClean="0">
                <a:solidFill>
                  <a:srgbClr val="C00000"/>
                </a:solidFill>
                <a:latin typeface="Comic Sans MS" pitchFamily="66" charset="0"/>
              </a:rPr>
              <a:t>«</a:t>
            </a:r>
            <a:r>
              <a:rPr lang="ru-RU" sz="4400" dirty="0" err="1" smtClean="0">
                <a:solidFill>
                  <a:srgbClr val="C00000"/>
                </a:solidFill>
                <a:latin typeface="Comic Sans MS" pitchFamily="66" charset="0"/>
              </a:rPr>
              <a:t>Кубановедение</a:t>
            </a:r>
            <a:r>
              <a:rPr lang="ru-RU" sz="4400" dirty="0" smtClean="0">
                <a:solidFill>
                  <a:srgbClr val="C00000"/>
                </a:solidFill>
                <a:latin typeface="Comic Sans MS" pitchFamily="66" charset="0"/>
              </a:rPr>
              <a:t>» – это: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/>
              <a:t>знание о своей ближней (малой) </a:t>
            </a:r>
          </a:p>
          <a:p>
            <a:r>
              <a:rPr lang="ru-RU" sz="4000" dirty="0" smtClean="0"/>
              <a:t>родине – от слов «ведать», «знать» свою родную Кубань, её природу. историю,  хозяйство, быт, взгляды, верования, традиции кубанцев;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/>
              <a:t>путь, метод, процесс  познания от ближнего к дальнему. далёкому, от </a:t>
            </a:r>
          </a:p>
          <a:p>
            <a:r>
              <a:rPr lang="ru-RU" sz="4000" dirty="0" smtClean="0"/>
              <a:t>части к целому, от частного </a:t>
            </a:r>
          </a:p>
          <a:p>
            <a:r>
              <a:rPr lang="ru-RU" sz="4000" dirty="0" smtClean="0"/>
              <a:t>к общему. </a:t>
            </a:r>
          </a:p>
          <a:p>
            <a:pPr algn="ctr">
              <a:buFont typeface="Arial" pitchFamily="34" charset="0"/>
              <a:buChar char="•"/>
            </a:pP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71480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Основные направления и формы деятельности  по введению регионального компонента в учебно-воспитательный процесс</a:t>
            </a:r>
          </a:p>
          <a:p>
            <a:pPr algn="ctr"/>
            <a:endParaRPr lang="ru-RU" sz="3200" dirty="0" smtClean="0">
              <a:solidFill>
                <a:srgbClr val="C00000"/>
              </a:solidFill>
            </a:endParaRPr>
          </a:p>
          <a:p>
            <a:pPr algn="ctr"/>
            <a:endParaRPr lang="ru-RU" sz="3200" dirty="0" smtClean="0">
              <a:solidFill>
                <a:srgbClr val="C00000"/>
              </a:solidFill>
            </a:endParaRPr>
          </a:p>
          <a:p>
            <a:pPr algn="ctr"/>
            <a:endParaRPr lang="ru-RU" sz="3200" dirty="0" smtClean="0">
              <a:solidFill>
                <a:srgbClr val="C00000"/>
              </a:solidFill>
            </a:endParaRPr>
          </a:p>
          <a:p>
            <a:r>
              <a:rPr lang="ru-RU" sz="3200" dirty="0" smtClean="0">
                <a:solidFill>
                  <a:srgbClr val="C00000"/>
                </a:solidFill>
              </a:rPr>
              <a:t>   учебная              внеклассная         организация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    работа                   </a:t>
            </a:r>
            <a:r>
              <a:rPr lang="ru-RU" sz="3200" dirty="0" err="1" smtClean="0">
                <a:solidFill>
                  <a:srgbClr val="C00000"/>
                </a:solidFill>
              </a:rPr>
              <a:t>работа</a:t>
            </a:r>
            <a:r>
              <a:rPr lang="ru-RU" sz="3200" dirty="0" smtClean="0">
                <a:solidFill>
                  <a:srgbClr val="C00000"/>
                </a:solidFill>
              </a:rPr>
              <a:t>                            научно-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                                                         исследовательской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                                                                    деятельности </a:t>
            </a:r>
          </a:p>
          <a:p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928662" y="34290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643306" y="350043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286644" y="3357562"/>
            <a:ext cx="413194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WScan00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7429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369332"/>
            <a:ext cx="778674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Comic Sans MS" pitchFamily="66" charset="0"/>
              </a:rPr>
              <a:t>Учебная  деятельность</a:t>
            </a:r>
          </a:p>
          <a:p>
            <a:pPr>
              <a:buFont typeface="Wingdings" pitchFamily="2" charset="2"/>
              <a:buChar char="v"/>
            </a:pPr>
            <a:r>
              <a:rPr lang="ru-RU" sz="3200" b="1" i="1" dirty="0" smtClean="0"/>
              <a:t>урок по курсу  «</a:t>
            </a:r>
            <a:r>
              <a:rPr lang="ru-RU" sz="3200" b="1" i="1" dirty="0" err="1" smtClean="0"/>
              <a:t>Кубановедение</a:t>
            </a:r>
            <a:r>
              <a:rPr lang="ru-RU" sz="3200" b="1" i="1" dirty="0" smtClean="0"/>
              <a:t>» в </a:t>
            </a:r>
          </a:p>
          <a:p>
            <a:r>
              <a:rPr lang="ru-RU" sz="3200" b="1" i="1" dirty="0" smtClean="0"/>
              <a:t>     1-11 классах;</a:t>
            </a:r>
          </a:p>
          <a:p>
            <a:pPr>
              <a:buFont typeface="Wingdings" pitchFamily="2" charset="2"/>
              <a:buChar char="v"/>
            </a:pPr>
            <a:r>
              <a:rPr lang="ru-RU" sz="3200" b="1" i="1" dirty="0" smtClean="0"/>
              <a:t>изучение регионального          (кубанского) компонента содержания образования – 10-15 % от объёма федеральных программ;</a:t>
            </a:r>
          </a:p>
          <a:p>
            <a:pPr>
              <a:buFont typeface="Wingdings" pitchFamily="2" charset="2"/>
              <a:buChar char="v"/>
            </a:pPr>
            <a:endParaRPr lang="ru-RU" sz="3200" b="1" i="1" dirty="0" smtClean="0"/>
          </a:p>
          <a:p>
            <a:pPr>
              <a:buFont typeface="Wingdings" pitchFamily="2" charset="2"/>
              <a:buChar char="v"/>
            </a:pPr>
            <a:r>
              <a:rPr lang="ru-RU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углублённое изучение регионального содержания через учебные курсы, факультативы, образовательные модули, элективные курсы</a:t>
            </a:r>
          </a:p>
          <a:p>
            <a:pPr>
              <a:buFont typeface="Wingdings" pitchFamily="2" charset="2"/>
              <a:buChar char="v"/>
            </a:pPr>
            <a:endParaRPr lang="ru-RU" sz="3200" b="1" i="1" dirty="0" smtClean="0"/>
          </a:p>
          <a:p>
            <a:pPr algn="ctr">
              <a:buFont typeface="Wingdings" pitchFamily="2" charset="2"/>
              <a:buChar char="v"/>
            </a:pP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WScan00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7865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8786842" cy="975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4400" dirty="0" smtClean="0">
                <a:solidFill>
                  <a:srgbClr val="C00000"/>
                </a:solidFill>
                <a:latin typeface="Comic Sans MS" pitchFamily="66" charset="0"/>
              </a:rPr>
              <a:t>Внеклассная работа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/>
              <a:t> </a:t>
            </a:r>
            <a:r>
              <a:rPr lang="ru-RU" sz="4000" b="1" dirty="0" smtClean="0"/>
              <a:t>массовые:</a:t>
            </a:r>
          </a:p>
          <a:p>
            <a:r>
              <a:rPr lang="ru-RU" sz="2800" dirty="0" smtClean="0"/>
              <a:t>         - праздники;</a:t>
            </a:r>
          </a:p>
          <a:p>
            <a:r>
              <a:rPr lang="ru-RU" sz="2800" dirty="0" smtClean="0"/>
              <a:t>         - театрализованные представления;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/>
              <a:t>групповые:</a:t>
            </a:r>
            <a:endParaRPr lang="ru-RU" sz="2800" b="1" dirty="0" smtClean="0"/>
          </a:p>
          <a:p>
            <a:r>
              <a:rPr lang="ru-RU" sz="2800" b="1" dirty="0" smtClean="0"/>
              <a:t>                                             - </a:t>
            </a:r>
            <a:r>
              <a:rPr lang="ru-RU" sz="2800" dirty="0" smtClean="0"/>
              <a:t>викторины:</a:t>
            </a:r>
          </a:p>
          <a:p>
            <a:r>
              <a:rPr lang="ru-RU" sz="2800" b="1" dirty="0" smtClean="0"/>
              <a:t>                                             - </a:t>
            </a:r>
            <a:r>
              <a:rPr lang="ru-RU" sz="2800" dirty="0" smtClean="0"/>
              <a:t>конкурсы;</a:t>
            </a:r>
          </a:p>
          <a:p>
            <a:r>
              <a:rPr lang="ru-RU" sz="2800" dirty="0" smtClean="0"/>
              <a:t>                                             - предметные недели;</a:t>
            </a:r>
          </a:p>
          <a:p>
            <a:r>
              <a:rPr lang="ru-RU" sz="2800" dirty="0" smtClean="0"/>
              <a:t>                                             - экскурсии;</a:t>
            </a:r>
          </a:p>
          <a:p>
            <a:r>
              <a:rPr lang="ru-RU" sz="2800" dirty="0" smtClean="0"/>
              <a:t>                                             - интеллектуальные игры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/>
              <a:t>индивидуальные:</a:t>
            </a:r>
          </a:p>
          <a:p>
            <a:r>
              <a:rPr lang="ru-RU" sz="2800" b="1" dirty="0" smtClean="0"/>
              <a:t>                                                                 </a:t>
            </a:r>
            <a:r>
              <a:rPr lang="ru-RU" sz="2800" dirty="0" smtClean="0"/>
              <a:t>- беседы;</a:t>
            </a:r>
          </a:p>
          <a:p>
            <a:r>
              <a:rPr lang="ru-RU" sz="2800" dirty="0" smtClean="0"/>
              <a:t>                                                                   - консультации</a:t>
            </a:r>
          </a:p>
          <a:p>
            <a:endParaRPr lang="ru-RU" sz="2800" dirty="0" smtClean="0"/>
          </a:p>
          <a:p>
            <a:r>
              <a:rPr lang="ru-RU" sz="4000" b="1" dirty="0" smtClean="0"/>
              <a:t>          </a:t>
            </a:r>
          </a:p>
          <a:p>
            <a:endParaRPr lang="ru-RU" sz="4000" b="1" dirty="0" smtClean="0"/>
          </a:p>
          <a:p>
            <a:pPr>
              <a:buFont typeface="Wingdings" pitchFamily="2" charset="2"/>
              <a:buChar char="v"/>
            </a:pPr>
            <a:endParaRPr lang="ru-RU" sz="2800" dirty="0" smtClean="0"/>
          </a:p>
          <a:p>
            <a:pPr algn="ctr"/>
            <a:endParaRPr lang="ru-RU" sz="2800" dirty="0" smtClean="0"/>
          </a:p>
          <a:p>
            <a:pPr algn="ctr">
              <a:buFont typeface="Wingdings" pitchFamily="2" charset="2"/>
              <a:buChar char="v"/>
            </a:pP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</TotalTime>
  <Words>697</Words>
  <Application>Microsoft Office PowerPoint</Application>
  <PresentationFormat>Экран (4:3)</PresentationFormat>
  <Paragraphs>102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Региональный компонент  государственного стандарта общего образования</vt:lpstr>
      <vt:lpstr>Главные принципы реализации регионального компонента содержания образования: </vt:lpstr>
      <vt:lpstr>Главные принципы реализации регионального компонента содержания образования: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компонент  государственного стандарта общего образования</dc:title>
  <dc:creator>USER</dc:creator>
  <cp:lastModifiedBy>ЛЕС</cp:lastModifiedBy>
  <cp:revision>78</cp:revision>
  <dcterms:created xsi:type="dcterms:W3CDTF">2009-09-04T06:18:10Z</dcterms:created>
  <dcterms:modified xsi:type="dcterms:W3CDTF">2012-01-30T16:14:47Z</dcterms:modified>
</cp:coreProperties>
</file>