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F493E-077B-47FE-871D-016CAF0B306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7465E7-63D2-4FAA-8A76-F278010FF483}">
      <dgm:prSet phldrT="[Текст]"/>
      <dgm:spPr/>
      <dgm:t>
        <a:bodyPr/>
        <a:lstStyle/>
        <a:p>
          <a:r>
            <a:rPr lang="ru-RU" dirty="0" smtClean="0"/>
            <a:t>Вводные конструкции</a:t>
          </a:r>
          <a:endParaRPr lang="ru-RU" dirty="0"/>
        </a:p>
      </dgm:t>
    </dgm:pt>
    <dgm:pt modelId="{40DA3207-D8C2-404E-9152-6FC172331AF8}" type="parTrans" cxnId="{6129FA9C-B8BC-4A94-82E1-3DE7973E9B22}">
      <dgm:prSet/>
      <dgm:spPr/>
      <dgm:t>
        <a:bodyPr/>
        <a:lstStyle/>
        <a:p>
          <a:endParaRPr lang="ru-RU"/>
        </a:p>
      </dgm:t>
    </dgm:pt>
    <dgm:pt modelId="{45D6ACC3-4C62-49C2-9F23-EC9F3E7C04D0}" type="sibTrans" cxnId="{6129FA9C-B8BC-4A94-82E1-3DE7973E9B22}">
      <dgm:prSet/>
      <dgm:spPr/>
      <dgm:t>
        <a:bodyPr/>
        <a:lstStyle/>
        <a:p>
          <a:endParaRPr lang="ru-RU"/>
        </a:p>
      </dgm:t>
    </dgm:pt>
    <dgm:pt modelId="{F527EE1B-DCF7-48B3-A2A5-F1A10BB2D17D}">
      <dgm:prSet phldrT="[Текст]"/>
      <dgm:spPr/>
      <dgm:t>
        <a:bodyPr/>
        <a:lstStyle/>
        <a:p>
          <a:r>
            <a:rPr lang="ru-RU" dirty="0" smtClean="0"/>
            <a:t>Слова-омографы(однако, может быть…) и вводные слова</a:t>
          </a:r>
          <a:endParaRPr lang="ru-RU" dirty="0"/>
        </a:p>
      </dgm:t>
    </dgm:pt>
    <dgm:pt modelId="{3680BF8D-8ADA-49A7-84DB-99ACE62BC827}" type="parTrans" cxnId="{3454E5CF-30D5-42BB-8E4B-32FBE6D01844}">
      <dgm:prSet/>
      <dgm:spPr/>
      <dgm:t>
        <a:bodyPr/>
        <a:lstStyle/>
        <a:p>
          <a:endParaRPr lang="ru-RU"/>
        </a:p>
      </dgm:t>
    </dgm:pt>
    <dgm:pt modelId="{FAC1C913-5832-4345-8F92-6F1EAEFF81ED}" type="sibTrans" cxnId="{3454E5CF-30D5-42BB-8E4B-32FBE6D01844}">
      <dgm:prSet/>
      <dgm:spPr/>
      <dgm:t>
        <a:bodyPr/>
        <a:lstStyle/>
        <a:p>
          <a:endParaRPr lang="ru-RU"/>
        </a:p>
      </dgm:t>
    </dgm:pt>
    <dgm:pt modelId="{862A338E-405B-476B-B287-FBE705932A50}">
      <dgm:prSet phldrT="[Текст]"/>
      <dgm:spPr/>
      <dgm:t>
        <a:bodyPr/>
        <a:lstStyle/>
        <a:p>
          <a:r>
            <a:rPr lang="ru-RU" dirty="0" smtClean="0"/>
            <a:t>Придаточные  предложения и вводные предложения</a:t>
          </a:r>
          <a:endParaRPr lang="ru-RU" dirty="0"/>
        </a:p>
      </dgm:t>
    </dgm:pt>
    <dgm:pt modelId="{04D553B1-7469-466A-BDCB-C532C3EEFF4E}" type="parTrans" cxnId="{78650876-A04C-48E9-B4C8-ECC204E63B52}">
      <dgm:prSet/>
      <dgm:spPr/>
      <dgm:t>
        <a:bodyPr/>
        <a:lstStyle/>
        <a:p>
          <a:endParaRPr lang="ru-RU"/>
        </a:p>
      </dgm:t>
    </dgm:pt>
    <dgm:pt modelId="{8A1C2B3A-7F6A-40EB-BB95-07C36F9C7A4D}" type="sibTrans" cxnId="{78650876-A04C-48E9-B4C8-ECC204E63B52}">
      <dgm:prSet/>
      <dgm:spPr/>
      <dgm:t>
        <a:bodyPr/>
        <a:lstStyle/>
        <a:p>
          <a:endParaRPr lang="ru-RU"/>
        </a:p>
      </dgm:t>
    </dgm:pt>
    <dgm:pt modelId="{481C54A0-9E8E-4798-9BA0-814997D8FB10}">
      <dgm:prSet phldrT="[Текст]"/>
      <dgm:spPr/>
      <dgm:t>
        <a:bodyPr/>
        <a:lstStyle/>
        <a:p>
          <a:r>
            <a:rPr lang="ru-RU" dirty="0" smtClean="0"/>
            <a:t>Постановка запятых, скобок и тире</a:t>
          </a:r>
          <a:endParaRPr lang="ru-RU" dirty="0"/>
        </a:p>
      </dgm:t>
    </dgm:pt>
    <dgm:pt modelId="{09D62F16-DD3B-4551-B2E8-DF89D8E3A5C0}" type="parTrans" cxnId="{8476FB9C-435E-48A7-BD20-06997FCFA912}">
      <dgm:prSet/>
      <dgm:spPr/>
      <dgm:t>
        <a:bodyPr/>
        <a:lstStyle/>
        <a:p>
          <a:endParaRPr lang="ru-RU"/>
        </a:p>
      </dgm:t>
    </dgm:pt>
    <dgm:pt modelId="{3C33AE1E-3B67-459D-84B0-3B7B31EDC673}" type="sibTrans" cxnId="{8476FB9C-435E-48A7-BD20-06997FCFA912}">
      <dgm:prSet/>
      <dgm:spPr/>
      <dgm:t>
        <a:bodyPr/>
        <a:lstStyle/>
        <a:p>
          <a:endParaRPr lang="ru-RU"/>
        </a:p>
      </dgm:t>
    </dgm:pt>
    <dgm:pt modelId="{FA7A2AB9-9AB9-4206-86AB-AA1B3F65A90C}" type="pres">
      <dgm:prSet presAssocID="{481F493E-077B-47FE-871D-016CAF0B306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8FFDA5-121A-4B2E-AE37-DA7DB6218A79}" type="pres">
      <dgm:prSet presAssocID="{547465E7-63D2-4FAA-8A76-F278010FF483}" presName="centerShape" presStyleLbl="node0" presStyleIdx="0" presStyleCnt="1"/>
      <dgm:spPr/>
      <dgm:t>
        <a:bodyPr/>
        <a:lstStyle/>
        <a:p>
          <a:endParaRPr lang="ru-RU"/>
        </a:p>
      </dgm:t>
    </dgm:pt>
    <dgm:pt modelId="{7F45E807-EE9E-4176-A36D-ECF3760F975B}" type="pres">
      <dgm:prSet presAssocID="{3680BF8D-8ADA-49A7-84DB-99ACE62BC827}" presName="parTrans" presStyleLbl="bgSibTrans2D1" presStyleIdx="0" presStyleCnt="3" custScaleX="57520" custScaleY="123507" custLinFactNeighborX="15643" custLinFactNeighborY="89088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DB6C9894-B224-4725-A16A-6E8A163FF8D5}" type="pres">
      <dgm:prSet presAssocID="{F527EE1B-DCF7-48B3-A2A5-F1A10BB2D17D}" presName="node" presStyleLbl="node1" presStyleIdx="0" presStyleCnt="3" custRadScaleRad="113215" custRadScaleInc="9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61344-AF84-4210-88EA-59E2D79E09CB}" type="pres">
      <dgm:prSet presAssocID="{04D553B1-7469-466A-BDCB-C532C3EEFF4E}" presName="parTrans" presStyleLbl="bgSibTrans2D1" presStyleIdx="1" presStyleCnt="3" custScaleX="57764" custLinFactNeighborX="-2645" custLinFactNeighborY="71972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330DE052-DAE6-4B8E-9B21-5B6D68634EF3}" type="pres">
      <dgm:prSet presAssocID="{862A338E-405B-476B-B287-FBE705932A50}" presName="node" presStyleLbl="node1" presStyleIdx="1" presStyleCnt="3" custRadScaleRad="101681" custRadScaleInc="2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C3141-35FB-4D7A-BFEC-00C3141AD70C}" type="pres">
      <dgm:prSet presAssocID="{09D62F16-DD3B-4551-B2E8-DF89D8E3A5C0}" presName="parTrans" presStyleLbl="bgSibTrans2D1" presStyleIdx="2" presStyleCnt="3" custScaleX="55519" custScaleY="130287" custLinFactNeighborX="-16247" custLinFactNeighborY="92287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977E294A-C0ED-4C26-8135-0EE00860F332}" type="pres">
      <dgm:prSet presAssocID="{481C54A0-9E8E-4798-9BA0-814997D8FB10}" presName="node" presStyleLbl="node1" presStyleIdx="2" presStyleCnt="3" custRadScaleRad="118139" custRadScaleInc="-9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B61206-C1C0-4BE9-8BCA-33C77FA521F4}" type="presOf" srcId="{F527EE1B-DCF7-48B3-A2A5-F1A10BB2D17D}" destId="{DB6C9894-B224-4725-A16A-6E8A163FF8D5}" srcOrd="0" destOrd="0" presId="urn:microsoft.com/office/officeart/2005/8/layout/radial4"/>
    <dgm:cxn modelId="{08342BF9-51D0-4067-918A-8F3350C7B0FD}" type="presOf" srcId="{3680BF8D-8ADA-49A7-84DB-99ACE62BC827}" destId="{7F45E807-EE9E-4176-A36D-ECF3760F975B}" srcOrd="0" destOrd="0" presId="urn:microsoft.com/office/officeart/2005/8/layout/radial4"/>
    <dgm:cxn modelId="{D5A8E005-2C2C-4AB9-A05D-DA8BE15CA33F}" type="presOf" srcId="{09D62F16-DD3B-4551-B2E8-DF89D8E3A5C0}" destId="{3A2C3141-35FB-4D7A-BFEC-00C3141AD70C}" srcOrd="0" destOrd="0" presId="urn:microsoft.com/office/officeart/2005/8/layout/radial4"/>
    <dgm:cxn modelId="{E48A640D-6214-4381-BDFB-45E1030F6250}" type="presOf" srcId="{481F493E-077B-47FE-871D-016CAF0B306C}" destId="{FA7A2AB9-9AB9-4206-86AB-AA1B3F65A90C}" srcOrd="0" destOrd="0" presId="urn:microsoft.com/office/officeart/2005/8/layout/radial4"/>
    <dgm:cxn modelId="{6129FA9C-B8BC-4A94-82E1-3DE7973E9B22}" srcId="{481F493E-077B-47FE-871D-016CAF0B306C}" destId="{547465E7-63D2-4FAA-8A76-F278010FF483}" srcOrd="0" destOrd="0" parTransId="{40DA3207-D8C2-404E-9152-6FC172331AF8}" sibTransId="{45D6ACC3-4C62-49C2-9F23-EC9F3E7C04D0}"/>
    <dgm:cxn modelId="{1AA1DBBE-EA9B-4A79-AFFA-023FD401813C}" type="presOf" srcId="{04D553B1-7469-466A-BDCB-C532C3EEFF4E}" destId="{EEC61344-AF84-4210-88EA-59E2D79E09CB}" srcOrd="0" destOrd="0" presId="urn:microsoft.com/office/officeart/2005/8/layout/radial4"/>
    <dgm:cxn modelId="{920BED88-6BE1-4055-9870-B88BD46CF835}" type="presOf" srcId="{481C54A0-9E8E-4798-9BA0-814997D8FB10}" destId="{977E294A-C0ED-4C26-8135-0EE00860F332}" srcOrd="0" destOrd="0" presId="urn:microsoft.com/office/officeart/2005/8/layout/radial4"/>
    <dgm:cxn modelId="{78650876-A04C-48E9-B4C8-ECC204E63B52}" srcId="{547465E7-63D2-4FAA-8A76-F278010FF483}" destId="{862A338E-405B-476B-B287-FBE705932A50}" srcOrd="1" destOrd="0" parTransId="{04D553B1-7469-466A-BDCB-C532C3EEFF4E}" sibTransId="{8A1C2B3A-7F6A-40EB-BB95-07C36F9C7A4D}"/>
    <dgm:cxn modelId="{8476FB9C-435E-48A7-BD20-06997FCFA912}" srcId="{547465E7-63D2-4FAA-8A76-F278010FF483}" destId="{481C54A0-9E8E-4798-9BA0-814997D8FB10}" srcOrd="2" destOrd="0" parTransId="{09D62F16-DD3B-4551-B2E8-DF89D8E3A5C0}" sibTransId="{3C33AE1E-3B67-459D-84B0-3B7B31EDC673}"/>
    <dgm:cxn modelId="{240BC12E-64CF-4535-8818-E7BEC1F2F319}" type="presOf" srcId="{547465E7-63D2-4FAA-8A76-F278010FF483}" destId="{E08FFDA5-121A-4B2E-AE37-DA7DB6218A79}" srcOrd="0" destOrd="0" presId="urn:microsoft.com/office/officeart/2005/8/layout/radial4"/>
    <dgm:cxn modelId="{3454E5CF-30D5-42BB-8E4B-32FBE6D01844}" srcId="{547465E7-63D2-4FAA-8A76-F278010FF483}" destId="{F527EE1B-DCF7-48B3-A2A5-F1A10BB2D17D}" srcOrd="0" destOrd="0" parTransId="{3680BF8D-8ADA-49A7-84DB-99ACE62BC827}" sibTransId="{FAC1C913-5832-4345-8F92-6F1EAEFF81ED}"/>
    <dgm:cxn modelId="{88E0D9D5-7C15-4997-AB88-CF37B3BCA6D1}" type="presOf" srcId="{862A338E-405B-476B-B287-FBE705932A50}" destId="{330DE052-DAE6-4B8E-9B21-5B6D68634EF3}" srcOrd="0" destOrd="0" presId="urn:microsoft.com/office/officeart/2005/8/layout/radial4"/>
    <dgm:cxn modelId="{E840C38E-AF4B-488F-A09E-743FA23ACFC2}" type="presParOf" srcId="{FA7A2AB9-9AB9-4206-86AB-AA1B3F65A90C}" destId="{E08FFDA5-121A-4B2E-AE37-DA7DB6218A79}" srcOrd="0" destOrd="0" presId="urn:microsoft.com/office/officeart/2005/8/layout/radial4"/>
    <dgm:cxn modelId="{2D8CBDFD-1F61-40C1-870D-1D54736DCE62}" type="presParOf" srcId="{FA7A2AB9-9AB9-4206-86AB-AA1B3F65A90C}" destId="{7F45E807-EE9E-4176-A36D-ECF3760F975B}" srcOrd="1" destOrd="0" presId="urn:microsoft.com/office/officeart/2005/8/layout/radial4"/>
    <dgm:cxn modelId="{DFD4A3E8-024F-4A87-824A-415B1229EAD1}" type="presParOf" srcId="{FA7A2AB9-9AB9-4206-86AB-AA1B3F65A90C}" destId="{DB6C9894-B224-4725-A16A-6E8A163FF8D5}" srcOrd="2" destOrd="0" presId="urn:microsoft.com/office/officeart/2005/8/layout/radial4"/>
    <dgm:cxn modelId="{D76BB9BE-4E6A-4A84-90B0-F0A12A78EBB2}" type="presParOf" srcId="{FA7A2AB9-9AB9-4206-86AB-AA1B3F65A90C}" destId="{EEC61344-AF84-4210-88EA-59E2D79E09CB}" srcOrd="3" destOrd="0" presId="urn:microsoft.com/office/officeart/2005/8/layout/radial4"/>
    <dgm:cxn modelId="{AABCF0F4-F2AF-4E09-A27E-D396BFBF76B4}" type="presParOf" srcId="{FA7A2AB9-9AB9-4206-86AB-AA1B3F65A90C}" destId="{330DE052-DAE6-4B8E-9B21-5B6D68634EF3}" srcOrd="4" destOrd="0" presId="urn:microsoft.com/office/officeart/2005/8/layout/radial4"/>
    <dgm:cxn modelId="{9EB6E08F-ED5C-4F23-B814-6D4FF1C32C4F}" type="presParOf" srcId="{FA7A2AB9-9AB9-4206-86AB-AA1B3F65A90C}" destId="{3A2C3141-35FB-4D7A-BFEC-00C3141AD70C}" srcOrd="5" destOrd="0" presId="urn:microsoft.com/office/officeart/2005/8/layout/radial4"/>
    <dgm:cxn modelId="{1DABE307-0DF6-4E00-8590-1AB5E10816D2}" type="presParOf" srcId="{FA7A2AB9-9AB9-4206-86AB-AA1B3F65A90C}" destId="{977E294A-C0ED-4C26-8135-0EE00860F332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0A953-CF87-483D-A24A-5CEA25FADDA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3DC05-9778-412F-80BF-E57F5FB710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98826FA8-2647-467E-B4DE-9EB34E6755F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ABDC033-F46F-410F-A1D1-B8FEB6667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26FA8-2647-467E-B4DE-9EB34E6755F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C033-F46F-410F-A1D1-B8FEB6667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26FA8-2647-467E-B4DE-9EB34E6755F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C033-F46F-410F-A1D1-B8FEB6667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26FA8-2647-467E-B4DE-9EB34E6755F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C033-F46F-410F-A1D1-B8FEB6667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26FA8-2647-467E-B4DE-9EB34E6755F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C033-F46F-410F-A1D1-B8FEB6667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26FA8-2647-467E-B4DE-9EB34E6755F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C033-F46F-410F-A1D1-B8FEB6667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26FA8-2647-467E-B4DE-9EB34E6755F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C033-F46F-410F-A1D1-B8FEB6667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26FA8-2647-467E-B4DE-9EB34E6755F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C033-F46F-410F-A1D1-B8FEB6667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26FA8-2647-467E-B4DE-9EB34E6755F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C033-F46F-410F-A1D1-B8FEB6667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26FA8-2647-467E-B4DE-9EB34E6755F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C033-F46F-410F-A1D1-B8FEB6667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26FA8-2647-467E-B4DE-9EB34E6755F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C033-F46F-410F-A1D1-B8FEB6667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26FA8-2647-467E-B4DE-9EB34E6755F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C033-F46F-410F-A1D1-B8FEB6667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26FA8-2647-467E-B4DE-9EB34E6755F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C033-F46F-410F-A1D1-B8FEB6667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98826FA8-2647-467E-B4DE-9EB34E6755F4}" type="datetimeFigureOut">
              <a:rPr lang="ru-RU" smtClean="0"/>
              <a:pPr/>
              <a:t>12.01.2008</a:t>
            </a:fld>
            <a:endParaRPr lang="ru-RU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5ABDC033-F46F-410F-A1D1-B8FEB66677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04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04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04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04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604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04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04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04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04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604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smtClean="0"/>
              <a:t>Тема 2 урока: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«Вводные </a:t>
            </a:r>
            <a:r>
              <a:rPr lang="ru-RU" sz="3600" dirty="0" smtClean="0"/>
              <a:t>слова и </a:t>
            </a:r>
            <a:r>
              <a:rPr lang="ru-RU" sz="3600" dirty="0" smtClean="0"/>
              <a:t>предложения </a:t>
            </a:r>
            <a:r>
              <a:rPr lang="ru-RU" sz="3600" dirty="0" smtClean="0"/>
              <a:t>и знаки препинания при них</a:t>
            </a:r>
            <a:r>
              <a:rPr lang="ru-RU" sz="3600" dirty="0" smtClean="0"/>
              <a:t>.»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7329494" cy="4714908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Технология: развитие критического развития через чтение и письмо.</a:t>
            </a:r>
          </a:p>
          <a:p>
            <a:r>
              <a:rPr lang="ru-RU" sz="2800" dirty="0" smtClean="0"/>
              <a:t>Тип урока: работа  с       художественным(публицистическим) текстом.</a:t>
            </a:r>
          </a:p>
          <a:p>
            <a:r>
              <a:rPr lang="ru-RU" sz="2800" dirty="0" smtClean="0"/>
              <a:t>Уровни усвоения:</a:t>
            </a:r>
          </a:p>
          <a:p>
            <a:r>
              <a:rPr lang="ru-RU" sz="2800" dirty="0" smtClean="0"/>
              <a:t>Уровень А. Что такое вводные слова и вводные предложения? Что в них общего и чем они отличаются? Какова роль вводный слов при построении текста?</a:t>
            </a:r>
          </a:p>
          <a:p>
            <a:r>
              <a:rPr lang="ru-RU" sz="2800" dirty="0" smtClean="0"/>
              <a:t>Уровень В, С.Как отличить </a:t>
            </a:r>
            <a:r>
              <a:rPr lang="ru-RU" sz="2800" dirty="0" err="1" smtClean="0"/>
              <a:t>омоформы</a:t>
            </a:r>
            <a:r>
              <a:rPr lang="ru-RU" sz="2800" dirty="0" smtClean="0"/>
              <a:t> (вводные слова  и слова самостоятельных частей речи)? Понимать и объяснять знаки препинания.              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Цели урока 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Познавательные: 1. Выяснить общность и различие вводных слов и вводных предложений; 2.Определить роль вводных слов и вводных предложений при построении текста.3.Освоить богатство значений вводных  конструкций. выработать пунктуационный навык.</a:t>
            </a:r>
          </a:p>
          <a:p>
            <a:r>
              <a:rPr lang="ru-RU" dirty="0" smtClean="0"/>
              <a:t>Воспитательные: 1. Поддерживать дух толерантности; 2. Воспитывать умение слушать и слышать, уважать другое мнение </a:t>
            </a:r>
          </a:p>
          <a:p>
            <a:r>
              <a:rPr lang="ru-RU" dirty="0" smtClean="0"/>
              <a:t>Развивающие: 1.Рзвивать критическое мышление через чтение художественного текста; 2.Развивать логическое мышление; 3.Развивать языковое чутье, чувствовать красоту языка, его богатство.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Стадия 1. Вызов. Мозговой штурм.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Вспомните, что такое вводные слова? Чем они отличаются от вводных предложений? Какую роль в тексте играют вводные конструкции? Как различать </a:t>
            </a:r>
            <a:r>
              <a:rPr lang="ru-RU" dirty="0" err="1" smtClean="0"/>
              <a:t>омоформы</a:t>
            </a:r>
            <a:r>
              <a:rPr lang="ru-RU" dirty="0" smtClean="0"/>
              <a:t> (вводные конструкции от самостоятельных частей речи и предложений)?</a:t>
            </a:r>
          </a:p>
          <a:p>
            <a:r>
              <a:rPr lang="ru-RU" dirty="0" smtClean="0"/>
              <a:t>Объясните известные вам языковые явления в данном мини –тексте :</a:t>
            </a:r>
          </a:p>
          <a:p>
            <a:r>
              <a:rPr lang="ru-RU" dirty="0" smtClean="0"/>
              <a:t>Правы те, кто говорят, что одни люди заполняют книгами жизнь, а другие – только стеллажи. Но вместе с тем пустота в душе, пожалуй, часто является следствием пустоты на домашних полках(если не отсутствие их вообще) или чтением пустых книг. Естественно, каждый определяет свой круг чтения, однако нельзя читать только детективы или приключенческую литературу.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(по С.Бэлзе)</a:t>
            </a:r>
          </a:p>
          <a:p>
            <a:pPr>
              <a:buNone/>
            </a:pPr>
            <a:r>
              <a:rPr lang="ru-RU" dirty="0" smtClean="0"/>
              <a:t>(вводные конструкции: пожалуй, если не отсутствие их вообще, естественно;</a:t>
            </a:r>
          </a:p>
          <a:p>
            <a:pPr>
              <a:buNone/>
            </a:pPr>
            <a:r>
              <a:rPr lang="ru-RU" dirty="0" smtClean="0"/>
              <a:t>Самостоятельные единицы предложения: кто говорят(придаточное предложение); однако(союз = но).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Стадия </a:t>
            </a:r>
            <a:r>
              <a:rPr lang="en-US" sz="3600" dirty="0" smtClean="0"/>
              <a:t>II</a:t>
            </a:r>
            <a:r>
              <a:rPr lang="ru-RU" sz="3600" dirty="0" smtClean="0"/>
              <a:t>. Осмысление.</a:t>
            </a:r>
            <a:br>
              <a:rPr lang="ru-RU" sz="3600" dirty="0" smtClean="0"/>
            </a:br>
            <a:r>
              <a:rPr lang="ru-RU" sz="3600" dirty="0" smtClean="0"/>
              <a:t>Чтение с остановками.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Сколько книг на свете! Между прочим, умение читать – искусство. Как справедливо отмечают библиофилы(так называют любителей и собирателей книг), каждому необходимо знать хотя бы элементарные вещи о том, как пользоваться книгой. Когда вы берете в руки книгу, во-первых, запомните ее автора. Возможно, в предисловии или в конце книги вы что-то прочитаете о нем. Это не только расширит ваши знания, но и, может быть, поможет лучше понять произведение, авторскую позицию. Ознакомьтесь, конечно, с иллюстрациями. Кстати сказать, хорошие иллюстрации привлекают внимание читателя к книге. Книга может быть добрым другом и мудрым советчиком. Итак, вы готовы к чтению? В добрый путь 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Стадия </a:t>
            </a:r>
            <a:r>
              <a:rPr lang="en-US" sz="3600" dirty="0" smtClean="0"/>
              <a:t>III</a:t>
            </a:r>
            <a:r>
              <a:rPr lang="ru-RU" sz="3600" dirty="0" smtClean="0"/>
              <a:t>. Рефлексия.</a:t>
            </a:r>
            <a:br>
              <a:rPr lang="ru-RU" sz="3600" dirty="0" smtClean="0"/>
            </a:br>
            <a:r>
              <a:rPr lang="ru-RU" sz="3600" dirty="0" smtClean="0"/>
              <a:t>Составление кластера.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28728" y="16430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Стадия </a:t>
            </a:r>
            <a:r>
              <a:rPr lang="en-US" sz="3600" dirty="0" smtClean="0"/>
              <a:t>IV</a:t>
            </a:r>
            <a:r>
              <a:rPr lang="ru-RU" sz="3600" dirty="0" smtClean="0"/>
              <a:t>. Обобщение. Вывод.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Вводные слова могут   1) выражать чувства говорящего, 2)выражать оценку говорящим степени реальности сообщаемого, 3)указывать на источник сообщаемого, 4) указывать на связь мыслей, последовательность изложения, 5) указывать на приемы и способы оформления мыслей, 6) выражать призыв к собеседнику или читателю с целью привлечь его внимание,7) содержать оценку того, о  чем говорится, 8) выражать экспрессивность высказывания.</a:t>
            </a:r>
          </a:p>
          <a:p>
            <a:r>
              <a:rPr lang="ru-RU" dirty="0" smtClean="0"/>
              <a:t>Вводные слова выделяются запятыми. Союз  а(но) не отделяется запятой, если образует единое целое.</a:t>
            </a:r>
          </a:p>
          <a:p>
            <a:r>
              <a:rPr lang="ru-RU" dirty="0" smtClean="0"/>
              <a:t>Вводные предложения могут выделяться запятыми, а также тире и скобками(если предложения содержат добавочные замечания, пояснения, указания)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Домашнее задание (на выбор).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Пользуясь материалами вывода, составить предложения, включая вводные слова(водные предложения) с различным значением и различными знаками препинания.</a:t>
            </a:r>
          </a:p>
          <a:p>
            <a:r>
              <a:rPr lang="ru-RU" dirty="0" smtClean="0"/>
              <a:t>Составить(подобрать) текст, используя материалы вывода.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Пастель">
  <a:themeElements>
    <a:clrScheme name="Пастель 3">
      <a:dk1>
        <a:srgbClr val="000000"/>
      </a:dk1>
      <a:lt1>
        <a:srgbClr val="FFFFFF"/>
      </a:lt1>
      <a:dk2>
        <a:srgbClr val="000000"/>
      </a:dk2>
      <a:lt2>
        <a:srgbClr val="3399FF"/>
      </a:lt2>
      <a:accent1>
        <a:srgbClr val="CCECFF"/>
      </a:accent1>
      <a:accent2>
        <a:srgbClr val="008080"/>
      </a:accent2>
      <a:accent3>
        <a:srgbClr val="FFFFFF"/>
      </a:accent3>
      <a:accent4>
        <a:srgbClr val="000000"/>
      </a:accent4>
      <a:accent5>
        <a:srgbClr val="E2F4FF"/>
      </a:accent5>
      <a:accent6>
        <a:srgbClr val="007373"/>
      </a:accent6>
      <a:hlink>
        <a:srgbClr val="009999"/>
      </a:hlink>
      <a:folHlink>
        <a:srgbClr val="3366CC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Использование информационно-коммуникационных технологий на уроках русского языка в</Template>
  <TotalTime>194</TotalTime>
  <Words>604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Пастель</vt:lpstr>
      <vt:lpstr>Тема 2 урока:  «Вводные слова и предложения и знаки препинания при них.»</vt:lpstr>
      <vt:lpstr>Цели урока : </vt:lpstr>
      <vt:lpstr>Стадия 1. Вызов. Мозговой штурм.</vt:lpstr>
      <vt:lpstr>Стадия II. Осмысление. Чтение с остановками.</vt:lpstr>
      <vt:lpstr>Стадия III. Рефлексия. Составление кластера.</vt:lpstr>
      <vt:lpstr>Стадия IV. Обобщение. Вывод.</vt:lpstr>
      <vt:lpstr>Домашнее задание (на выбор).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Вводные слова и предложение и знаки препинания при них.</dc:title>
  <dc:creator>1</dc:creator>
  <cp:lastModifiedBy>1</cp:lastModifiedBy>
  <cp:revision>25</cp:revision>
  <dcterms:created xsi:type="dcterms:W3CDTF">2008-01-12T02:00:15Z</dcterms:created>
  <dcterms:modified xsi:type="dcterms:W3CDTF">2008-01-12T01:20:18Z</dcterms:modified>
</cp:coreProperties>
</file>